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25/07/1441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a:t>
            </a:r>
            <a:r>
              <a:rPr lang="ar-IQ" smtClean="0">
                <a:solidFill>
                  <a:srgbClr val="C00000"/>
                </a:solidFill>
              </a:rPr>
              <a:t>الإعلام-الفرقة </a:t>
            </a:r>
            <a:r>
              <a:rPr lang="ar-IQ" smtClean="0">
                <a:solidFill>
                  <a:srgbClr val="C00000"/>
                </a:solidFill>
              </a:rPr>
              <a:t>الأولى</a:t>
            </a:r>
            <a:r>
              <a:rPr lang="ar-IQ" dirty="0" smtClean="0">
                <a:solidFill>
                  <a:srgbClr val="C00000"/>
                </a:solidFill>
              </a:rPr>
              <a:t/>
            </a:r>
            <a:br>
              <a:rPr lang="ar-IQ" dirty="0" smtClean="0">
                <a:solidFill>
                  <a:srgbClr val="C00000"/>
                </a:solidFill>
              </a:rPr>
            </a:br>
            <a:r>
              <a:rPr lang="ar-IQ" dirty="0" smtClean="0">
                <a:solidFill>
                  <a:srgbClr val="C00000"/>
                </a:solidFill>
              </a:rPr>
              <a:t>مادة نشأة وسائل الاعلام</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r>
              <a:rPr lang="ar-IQ" dirty="0" smtClean="0"/>
              <a:t>8- </a:t>
            </a:r>
            <a:r>
              <a:rPr lang="ar-SA" dirty="0" smtClean="0"/>
              <a:t>نقل </a:t>
            </a:r>
            <a:r>
              <a:rPr lang="ar-SA" dirty="0"/>
              <a:t>كثير من جوانب الثقافة للشباب دون أن يتكبد المشاهد عناء.</a:t>
            </a:r>
            <a:endParaRPr lang="en-US" dirty="0"/>
          </a:p>
          <a:p>
            <a:r>
              <a:rPr lang="ar-SA" dirty="0"/>
              <a:t>9-       يمكنه نقل خبرات الأشخاص ذوى المواهب والتخصصات النادرة</a:t>
            </a:r>
            <a:endParaRPr lang="en-US" dirty="0"/>
          </a:p>
          <a:p>
            <a:r>
              <a:rPr lang="ar-SA" dirty="0"/>
              <a:t>10-  يعتبر وسيلة سهلة الوصول حيث تصل الصورة والصوت من خلاله </a:t>
            </a:r>
            <a:r>
              <a:rPr lang="ar-IQ" dirty="0"/>
              <a:t>إ</a:t>
            </a:r>
            <a:r>
              <a:rPr lang="ar-SA" dirty="0" smtClean="0"/>
              <a:t>لى </a:t>
            </a:r>
            <a:r>
              <a:rPr lang="ar-SA" dirty="0"/>
              <a:t>المشاهدين من دون جهد وعناء من حيث المتابعة في النظر والتحليل للمشهد الصامت غير المتحرك فالصوت والصورة تنتجان للمشاهد الراحة التامة في الاستماع والرؤية، من دون اجهاد سمعي أو بصري.</a:t>
            </a:r>
            <a:endParaRPr lang="en-US" dirty="0"/>
          </a:p>
          <a:p>
            <a:r>
              <a:rPr lang="ar-SA" dirty="0"/>
              <a:t>11-  عنصر الحركة بالنسبة للتلفزيون يساعد في عرض الصورة والمرافق أيضا الصوت. </a:t>
            </a:r>
            <a:endParaRPr lang="ar-IQ" dirty="0" smtClean="0"/>
          </a:p>
          <a:p>
            <a:r>
              <a:rPr lang="ar-SA" dirty="0" smtClean="0"/>
              <a:t>12-</a:t>
            </a:r>
            <a:r>
              <a:rPr lang="ar-SA" dirty="0"/>
              <a:t>       التليفزيون وسيلة مناسبة لعرض الاعلانات مما يكسبه خاصية الزمن بين حصول الحدث وعرضه للناس.</a:t>
            </a:r>
            <a:endParaRPr lang="en-US" dirty="0"/>
          </a:p>
          <a:p>
            <a:r>
              <a:rPr lang="ar-SA" dirty="0"/>
              <a:t>13-       يمتلك التليفزيون الامكانيات الفنية التى تتيح له اختصار الزمن بين حصول الحدث وعرضه للناس. </a:t>
            </a:r>
            <a:endParaRPr lang="en-US" dirty="0"/>
          </a:p>
          <a:p>
            <a:endParaRPr lang="ar-IQ" dirty="0"/>
          </a:p>
        </p:txBody>
      </p:sp>
    </p:spTree>
    <p:extLst>
      <p:ext uri="{BB962C8B-B14F-4D97-AF65-F5344CB8AC3E}">
        <p14:creationId xmlns:p14="http://schemas.microsoft.com/office/powerpoint/2010/main" val="165341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77500" lnSpcReduction="20000"/>
          </a:bodyPr>
          <a:lstStyle/>
          <a:p>
            <a:r>
              <a:rPr lang="ar-SA" dirty="0"/>
              <a:t>14-  يمتلك التليفزيون الآلات والأجهزة من كاميرات تصوير وغيرها مما يتيح له نقل أحداث ووقائع ومعلومات علمية دقيقة تعجز الأجهزة الأخرى عنها، والطاقة البشرية المجردة عن الوصول اليها مع </a:t>
            </a:r>
            <a:r>
              <a:rPr lang="ar-SA" dirty="0" smtClean="0"/>
              <a:t>هذا. </a:t>
            </a:r>
            <a:endParaRPr lang="en-US" dirty="0"/>
          </a:p>
          <a:p>
            <a:r>
              <a:rPr lang="ar-SA" dirty="0"/>
              <a:t>15-  يتمتع التليفزيون بإمكانية نقل مشاهدة من اماكن يصعب بل يستحيل احياناً على المشاهد مشاهدتها في مواقعها الأصلية أو على الطبيعة أو التوجه اصلاً إلى هذه المواقع مثال النقل التليفزيونى الفورى لنزول مركبة فضاء امريكية على سطح القمر 1969.</a:t>
            </a:r>
            <a:endParaRPr lang="en-US" dirty="0"/>
          </a:p>
          <a:p>
            <a:r>
              <a:rPr lang="ar-SA" dirty="0"/>
              <a:t>16-  يتمتع التليفزيون بميزة المشاهدة الجماعية مما يسهم في تشكيل الرأي العام والتأثير عليه بمخاطبة ما يسميه أساتذة علم النفس والاجتماع ( بالعقل الجمعي).</a:t>
            </a:r>
            <a:endParaRPr lang="en-US" dirty="0"/>
          </a:p>
          <a:p>
            <a:r>
              <a:rPr lang="ar-SA" dirty="0"/>
              <a:t>17-  أصبح الإعلام المرئي الذي يبث من الفضاء قادراً على التحكم في مبدأ حرية تداول المعلومات والصور والبرامج وتخطى حواجز الرقابة السياسية والقانونية التى تقيمها الدولة المستقبلية للبث المباشر.</a:t>
            </a:r>
            <a:endParaRPr lang="en-US" dirty="0"/>
          </a:p>
          <a:p>
            <a:r>
              <a:rPr lang="ar-SA" dirty="0"/>
              <a:t>18-  يعتمد التليفزيون على الصورة كما ذكرنا آنفاً كعنصر اساسي ويقل اعتماده على النصوص المكتوبة ولذا اصبح التليفزيون يعتمد على الشخص المتكلم بنفسه وليس القارئ من النص كما هو الحال في الراديو. </a:t>
            </a:r>
            <a:endParaRPr lang="ar-IQ" dirty="0"/>
          </a:p>
        </p:txBody>
      </p:sp>
    </p:spTree>
    <p:extLst>
      <p:ext uri="{BB962C8B-B14F-4D97-AF65-F5344CB8AC3E}">
        <p14:creationId xmlns:p14="http://schemas.microsoft.com/office/powerpoint/2010/main" val="1394981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10000"/>
          </a:bodyPr>
          <a:lstStyle/>
          <a:p>
            <a:r>
              <a:rPr lang="ar-SA" dirty="0"/>
              <a:t>19-  ويتميز التليفزيون بقدرة كبيرة على التروج والدعاية للسلع فاقت في كثير من الأحيان ما يقوم به الراديو والصحيفة.</a:t>
            </a:r>
            <a:endParaRPr lang="en-US" dirty="0"/>
          </a:p>
          <a:p>
            <a:r>
              <a:rPr lang="ar-SA" dirty="0"/>
              <a:t>20-  يمتلك التليفزيون بفضل سهولة تحريك الكميرات وتعددها وتنوعها إمكانية تقديم لقطات مختلفة للصورة الواحدة مما يعطى المشاهد الفرصة لمشاهدة الحدث بصورة أفضل مما لو كان موجوداً في مكان الحدث نفسه.</a:t>
            </a:r>
            <a:endParaRPr lang="en-US" dirty="0"/>
          </a:p>
          <a:p>
            <a:r>
              <a:rPr lang="ar-SA" dirty="0"/>
              <a:t>21-  كما إن إمكانية استخدام اللقطات الكبيرة</a:t>
            </a:r>
            <a:r>
              <a:rPr lang="en-US" dirty="0"/>
              <a:t>close up</a:t>
            </a:r>
            <a:r>
              <a:rPr lang="ar-SA" dirty="0"/>
              <a:t> والكبيرة جداً </a:t>
            </a:r>
            <a:r>
              <a:rPr lang="en-US" dirty="0"/>
              <a:t>Big close up</a:t>
            </a:r>
            <a:r>
              <a:rPr lang="ar-SA" dirty="0"/>
              <a:t> قد أوجد ما يسمى بالتعبير الدرامي للصورة واصبح من الممكن. كما يؤكد خبراء الإعلام أن تعبر بواسطة لقطة واحدة كبيرة عما تقوله في عدد من الصفحات بواسطة السرد أو الحوار</a:t>
            </a:r>
            <a:r>
              <a:rPr lang="ar-SA" dirty="0" smtClean="0"/>
              <a:t>.</a:t>
            </a:r>
            <a:r>
              <a:rPr lang="ar-IQ" dirty="0">
                <a:solidFill>
                  <a:srgbClr val="C00000"/>
                </a:solidFill>
              </a:rPr>
              <a:t> </a:t>
            </a:r>
            <a:endParaRPr lang="ar-IQ" dirty="0" smtClean="0">
              <a:solidFill>
                <a:srgbClr val="C00000"/>
              </a:solidFill>
            </a:endParaRPr>
          </a:p>
          <a:p>
            <a:r>
              <a:rPr lang="ar-IQ" dirty="0">
                <a:solidFill>
                  <a:srgbClr val="C00000"/>
                </a:solidFill>
              </a:rPr>
              <a:t> </a:t>
            </a:r>
            <a:r>
              <a:rPr lang="ar-IQ" dirty="0" smtClean="0">
                <a:solidFill>
                  <a:srgbClr val="C00000"/>
                </a:solidFill>
              </a:rPr>
              <a:t>                     وإلى </a:t>
            </a:r>
            <a:r>
              <a:rPr lang="ar-IQ" dirty="0">
                <a:solidFill>
                  <a:srgbClr val="C00000"/>
                </a:solidFill>
              </a:rPr>
              <a:t>اللقاء فى محاضرة أخرى </a:t>
            </a:r>
          </a:p>
          <a:p>
            <a:pPr algn="l"/>
            <a:r>
              <a:rPr lang="ar-IQ" dirty="0">
                <a:solidFill>
                  <a:srgbClr val="C00000"/>
                </a:solidFill>
              </a:rPr>
              <a:t>خالص تحياتى</a:t>
            </a:r>
          </a:p>
          <a:p>
            <a:endParaRPr lang="en-US" dirty="0"/>
          </a:p>
          <a:p>
            <a:endParaRPr lang="ar-IQ" dirty="0"/>
          </a:p>
        </p:txBody>
      </p:sp>
    </p:spTree>
    <p:extLst>
      <p:ext uri="{BB962C8B-B14F-4D97-AF65-F5344CB8AC3E}">
        <p14:creationId xmlns:p14="http://schemas.microsoft.com/office/powerpoint/2010/main" val="239610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ar-EG" b="1" dirty="0"/>
              <a:t>نشأة التليفزيون</a:t>
            </a:r>
            <a:endParaRPr lang="en-US" dirty="0"/>
          </a:p>
        </p:txBody>
      </p:sp>
      <p:sp>
        <p:nvSpPr>
          <p:cNvPr id="3" name="Content Placeholder 2"/>
          <p:cNvSpPr>
            <a:spLocks noGrp="1"/>
          </p:cNvSpPr>
          <p:nvPr>
            <p:ph idx="1"/>
          </p:nvPr>
        </p:nvSpPr>
        <p:spPr>
          <a:xfrm>
            <a:off x="457200" y="1196752"/>
            <a:ext cx="8229600" cy="5184576"/>
          </a:xfrm>
        </p:spPr>
        <p:txBody>
          <a:bodyPr>
            <a:noAutofit/>
          </a:bodyPr>
          <a:lstStyle/>
          <a:p>
            <a:r>
              <a:rPr lang="ar-SA" sz="4000" dirty="0" smtClean="0"/>
              <a:t>التليفزيون </a:t>
            </a:r>
            <a:r>
              <a:rPr lang="ar-SA" sz="4000" dirty="0"/>
              <a:t>وسيلة من وسائل الاتصال تعتمد على الصوت والصورة ومن ثم فقد جمعت بين خواص الاذاعة المسموعة وخواص الوسائل المرئية وكلمة " </a:t>
            </a:r>
            <a:r>
              <a:rPr lang="en-US" sz="4000" dirty="0"/>
              <a:t>television</a:t>
            </a:r>
            <a:r>
              <a:rPr lang="ar-SA" sz="4000" dirty="0"/>
              <a:t> " مكونة من كلمتين </a:t>
            </a:r>
            <a:r>
              <a:rPr lang="en-US" sz="4000" dirty="0" err="1"/>
              <a:t>tel</a:t>
            </a:r>
            <a:r>
              <a:rPr lang="ar-SA" sz="4000" dirty="0"/>
              <a:t>: ومعناها مكان بعيد والثانية هى " </a:t>
            </a:r>
            <a:r>
              <a:rPr lang="en-US" sz="4000" dirty="0"/>
              <a:t>vision</a:t>
            </a:r>
            <a:r>
              <a:rPr lang="ar-SA" sz="4000" dirty="0"/>
              <a:t> " ومعناها الرؤية أي نقل الصورة المرئيات من بعيد.</a:t>
            </a:r>
            <a:endParaRPr lang="en-US" sz="4000" dirty="0"/>
          </a:p>
          <a:p>
            <a:pPr marL="0" lvl="0" indent="0">
              <a:buNone/>
            </a:pPr>
            <a:endParaRPr lang="ar-IQ" sz="2800"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SA" sz="4000" dirty="0"/>
              <a:t>لقد بدأت الدراسات والأبحاث لتطوير التليفزيون كأداة اتصال جماهيرية 1884م عندما اخترع العالم الألمانى بول نيبكو اسطوانة يمكنها تقسيم جسم من الأجسام إلى عدة عناصر تكون في مجموعها صورة من الصور. ثم توالت الابحاث في الولايات المتحدة الأمريكية وبدا الباحث تشارلز جنكز دراسة التليفزيون.</a:t>
            </a:r>
            <a:endParaRPr lang="en-US" sz="4000" dirty="0"/>
          </a:p>
          <a:p>
            <a:pPr lvl="0"/>
            <a:endParaRPr lang="ar-IQ"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SA" sz="4400" dirty="0"/>
              <a:t>أول عرض لتليفزيون حقيقي كان عام 1935 – 1937م في لندن بواسطة (بيرد) وفي واشنطن بواسطة جنكز وقد استخدما أنبوب أشعة كاتور متطور  وبحلول عام 1940 تم تطوير انابيب الاجهزة والدوائر مثل دوائر الانحراف ومكبرات الفيديو اللازمة لنظام التليفزيون عندما ظهرت الحاجة إلى إيجاد نظام قياسي موحد </a:t>
            </a:r>
            <a:r>
              <a:rPr lang="ar-SA" sz="4400" dirty="0" smtClean="0"/>
              <a:t>للتلفزيون.</a:t>
            </a:r>
            <a:endParaRPr lang="en-US" sz="4400" dirty="0"/>
          </a:p>
          <a:p>
            <a:pPr lvl="0"/>
            <a:endParaRPr lang="ar-EG" sz="4400" dirty="0" smtClean="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r>
              <a:rPr lang="ar-SA" sz="4000" dirty="0"/>
              <a:t>-  التليفزيون في بريطانيا بدأ التجارب عليه سنة 1924 وأول إذاعة تلفزيونية رسمية قدمتها هيئة الإذاعة البريطانية وكانت عام 1929.</a:t>
            </a:r>
            <a:endParaRPr lang="en-US" sz="4000" dirty="0"/>
          </a:p>
          <a:p>
            <a:r>
              <a:rPr lang="ar-SA" sz="4000" dirty="0"/>
              <a:t>-  أما في فرنسا بدأ البث التليفزيوني عام 1935 من برج إيفل وأول نشرة أخبار أذيعت من التليفزيون الفرنسي كانت 1949.</a:t>
            </a:r>
            <a:endParaRPr lang="en-US" sz="4000" dirty="0"/>
          </a:p>
          <a:p>
            <a:r>
              <a:rPr lang="ar-SA" sz="4000" dirty="0" smtClean="0"/>
              <a:t>وبعد </a:t>
            </a:r>
            <a:r>
              <a:rPr lang="ar-SA" sz="4000" dirty="0"/>
              <a:t>ذلك تم استغلال فكرة وضع إشارة الصوت على حامل داخلى للإشارة التليفزيونية خصوصاً على القنوات التى حددت فقط سنة 1953.</a:t>
            </a:r>
            <a:endParaRPr lang="en-US" sz="4000" dirty="0"/>
          </a:p>
          <a:p>
            <a:pPr lvl="0"/>
            <a:endParaRPr lang="ar-IQ" sz="40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SA" b="1" dirty="0"/>
              <a:t>نشأة التليفزيون في</a:t>
            </a:r>
            <a:r>
              <a:rPr lang="ar-SA" dirty="0"/>
              <a:t> </a:t>
            </a:r>
            <a:r>
              <a:rPr lang="ar-SA" b="1" dirty="0"/>
              <a:t>مصر</a:t>
            </a:r>
            <a:endParaRPr lang="en-US" b="1" dirty="0"/>
          </a:p>
          <a:p>
            <a:r>
              <a:rPr lang="ar-SA" dirty="0"/>
              <a:t>تحددت الدراسات التي ارخت لنشأه التليفزيون المصري عام 1951 كبدايه لأول تجربه تليفزيونيه في مصر حيث أجرت الشركه الفرنسيه لصناعه الراديو والتليفزيون أول تجرة للارسال التليفزيوني بالقاهره في 1951 لتصوير المهرجانات التي اقيمت بمناسبة زواج الملك فاروق وكان لهذه الشركة غرض اخر وهو ان تعرض على الحكومه المصريه إقامة محطة تليفزيونيه بالقاهره ونظمت الشركه سهرة محلية شهدها يومئذ الاعضاء الذين كان من حظهم ان وضعت أجهزه الاستقبال في نواديهم</a:t>
            </a:r>
            <a:r>
              <a:rPr lang="en-US" dirty="0"/>
              <a:t/>
            </a:r>
            <a:br>
              <a:rPr lang="en-US" dirty="0"/>
            </a:br>
            <a:endParaRPr lang="ar-IQ"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SA" b="1" dirty="0"/>
              <a:t>نشأة التليفزيون في الدول العربية:-</a:t>
            </a:r>
            <a:endParaRPr lang="en-US" dirty="0"/>
          </a:p>
          <a:p>
            <a:r>
              <a:rPr lang="ar-SA" dirty="0"/>
              <a:t>معظم الدول العربية كانت دول مستعمرة مما أدى إلى تأخر ظهور التليفزيون وعدم تطوره وهذه كانت نتاج للسياسات الاستعمارية.</a:t>
            </a:r>
            <a:endParaRPr lang="en-US" dirty="0"/>
          </a:p>
          <a:p>
            <a:r>
              <a:rPr lang="ar-SA" dirty="0"/>
              <a:t>   -حيث نجد أول بث تلفزيوني في العالم العربي بدأ عام 1947 في المملكة العربية السعودية عندما قامت شركة نفط ( ارامكو) ببناء محطة تلفزيونية في مدينة ظهران. وكان مجال هذه المحطة بعض المناطق السعودية وجزء من الإمارات العربية. الباحث المصري خليل صابات يعتبر هذا التاريخ بداية للبث العربي وتاريخ للتلفزيوني العربي كما يشير ذلك بكتابة وسائل الاعلام نشأتها وتطورها.</a:t>
            </a:r>
            <a:endParaRPr lang="en-US" dirty="0"/>
          </a:p>
          <a:p>
            <a:endParaRPr lang="ar-IQ"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r>
              <a:rPr lang="ar-SA" b="1" dirty="0"/>
              <a:t>خصائص التليفزيون</a:t>
            </a:r>
            <a:endParaRPr lang="en-US" dirty="0"/>
          </a:p>
          <a:p>
            <a:r>
              <a:rPr lang="ar-SA" dirty="0"/>
              <a:t>-   يجمع التليفزيون بين إمكانية وقدرات الراديو والسينما فيجمع بين الصورة والصوت والحركة وبذلك يوفر على المشاهد الانتقال إلى دور السينما.</a:t>
            </a:r>
            <a:endParaRPr lang="en-US" dirty="0"/>
          </a:p>
          <a:p>
            <a:r>
              <a:rPr lang="ar-SA" dirty="0"/>
              <a:t>2-  يحتاج التليفزيون إلى تركيز واستشارة الحواس أكثر لأن المشاهد يتعامل مع إمكانيات متعددة تثير حواس البصر </a:t>
            </a:r>
            <a:r>
              <a:rPr lang="ar-SA" dirty="0" smtClean="0"/>
              <a:t>والسمع.</a:t>
            </a:r>
            <a:endParaRPr lang="en-US" dirty="0"/>
          </a:p>
          <a:p>
            <a:r>
              <a:rPr lang="ar-SA" dirty="0"/>
              <a:t>3-  انه أقرب إلى الاتصال المواجهى حيث يجمع بين الصورة والصوت والحركة </a:t>
            </a:r>
            <a:r>
              <a:rPr lang="ar-SA" dirty="0" smtClean="0"/>
              <a:t>واللون</a:t>
            </a:r>
            <a:r>
              <a:rPr lang="en-US" dirty="0" smtClean="0"/>
              <a:t>.</a:t>
            </a:r>
            <a:r>
              <a:rPr lang="ar-SA" dirty="0" smtClean="0"/>
              <a:t> </a:t>
            </a:r>
            <a:endParaRPr lang="ar-IQ" dirty="0"/>
          </a:p>
        </p:txBody>
      </p:sp>
    </p:spTree>
    <p:extLst>
      <p:ext uri="{BB962C8B-B14F-4D97-AF65-F5344CB8AC3E}">
        <p14:creationId xmlns:p14="http://schemas.microsoft.com/office/powerpoint/2010/main" val="552929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a:bodyPr>
          <a:lstStyle/>
          <a:p>
            <a:r>
              <a:rPr lang="ar-SA" dirty="0"/>
              <a:t>والتليفزيون يعتبر أكثر قوة من الوسائل الأخرى لأنه يجذب اهتمام المشاهد وقتا أطول ويحتاج منه إلى اهتمام وتركيز اكثر. </a:t>
            </a:r>
            <a:endParaRPr lang="en-US" dirty="0"/>
          </a:p>
          <a:p>
            <a:r>
              <a:rPr lang="ar-SA" dirty="0"/>
              <a:t>5-  يفوق التليفزيون الصحف في أنه يمكن أن يقدم الوقائع والأحداث في مواقعها ووقت حدوثها ويفوق الراديو في أنه يمكن أن يقدمها بالصورة والحركة والألوان وليس بالصوت فقط.</a:t>
            </a:r>
            <a:endParaRPr lang="en-US" dirty="0"/>
          </a:p>
          <a:p>
            <a:r>
              <a:rPr lang="ar-SA" dirty="0"/>
              <a:t>6-  أصبح التليفزيون بفضل انتشاره في بعض الدولة الوسيلة الجماهيرية التى تصل إلى كل الفئات في كل مكان بينما اقتصرت الصحف على الإصدار والتوزيع أو اتجاه إلى الفئات حيث لم تقوى الصحف على منافسة التليفزيون. </a:t>
            </a:r>
            <a:endParaRPr lang="en-US" dirty="0"/>
          </a:p>
          <a:p>
            <a:r>
              <a:rPr lang="ar-SA" dirty="0"/>
              <a:t>7-       يمكنه نقل الاحداث ساعة وقوعها.</a:t>
            </a:r>
            <a:endParaRPr lang="en-US" dirty="0"/>
          </a:p>
          <a:p>
            <a:endParaRPr lang="ar-IQ" dirty="0"/>
          </a:p>
        </p:txBody>
      </p:sp>
    </p:spTree>
    <p:extLst>
      <p:ext uri="{BB962C8B-B14F-4D97-AF65-F5344CB8AC3E}">
        <p14:creationId xmlns:p14="http://schemas.microsoft.com/office/powerpoint/2010/main" val="3839600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245</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جامعة بنها- كلية الآداب  قسم الإعلام-الفرقة الأولى مادة نشأة وسائل الاعلام</vt:lpstr>
      <vt:lpstr>نشأة التليفزيون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21</cp:revision>
  <dcterms:created xsi:type="dcterms:W3CDTF">2020-03-17T06:10:57Z</dcterms:created>
  <dcterms:modified xsi:type="dcterms:W3CDTF">2020-03-19T16:17:34Z</dcterms:modified>
</cp:coreProperties>
</file>